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13"/>
  </p:notesMasterIdLst>
  <p:sldIdLst>
    <p:sldId id="256" r:id="rId3"/>
    <p:sldId id="258" r:id="rId4"/>
    <p:sldId id="260" r:id="rId5"/>
    <p:sldId id="263" r:id="rId6"/>
    <p:sldId id="265" r:id="rId7"/>
    <p:sldId id="266" r:id="rId8"/>
    <p:sldId id="279" r:id="rId9"/>
    <p:sldId id="308" r:id="rId10"/>
    <p:sldId id="281" r:id="rId11"/>
    <p:sldId id="309" r:id="rId12"/>
  </p:sldIdLst>
  <p:sldSz cx="9144000" cy="5143500" type="screen16x9"/>
  <p:notesSz cx="6858000" cy="9144000"/>
  <p:embeddedFontLst>
    <p:embeddedFont>
      <p:font typeface="Bernard MT Condensed" pitchFamily="18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Roboto" charset="0"/>
      <p:regular r:id="rId19"/>
      <p:bold r:id="rId20"/>
      <p:italic r:id="rId21"/>
      <p:boldItalic r:id="rId22"/>
    </p:embeddedFont>
    <p:embeddedFont>
      <p:font typeface="Lato Light" charset="0"/>
      <p:regular r:id="rId23"/>
      <p:bold r:id="rId24"/>
      <p:italic r:id="rId25"/>
      <p:boldItalic r:id="rId26"/>
    </p:embeddedFont>
    <p:embeddedFont>
      <p:font typeface="Lato" charset="0"/>
      <p:regular r:id="rId27"/>
      <p:bold r:id="rId28"/>
      <p:italic r:id="rId29"/>
      <p:boldItalic r:id="rId30"/>
    </p:embeddedFont>
    <p:embeddedFont>
      <p:font typeface="Fira Sans" charset="0"/>
      <p:regular r:id="rId31"/>
      <p:bold r:id="rId32"/>
      <p:italic r:id="rId33"/>
      <p:boldItalic r:id="rId34"/>
    </p:embeddedFont>
    <p:embeddedFont>
      <p:font typeface="Calibri Light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323ED61-8D26-4ED4-9DC8-398A5DE5B73E}">
  <a:tblStyle styleId="{A323ED61-8D26-4ED4-9DC8-398A5DE5B7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60"/>
  </p:normalViewPr>
  <p:slideViewPr>
    <p:cSldViewPr>
      <p:cViewPr>
        <p:scale>
          <a:sx n="110" d="100"/>
          <a:sy n="110" d="100"/>
        </p:scale>
        <p:origin x="-55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68020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e3a0c757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e3a0c757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d52a6e33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d52a6e33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e807a589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e807a589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e807a589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e807a589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e690e8118_0_31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e690e8118_0_31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e807a589c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e807a589c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e807a589c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e807a589c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be807a589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be807a589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6F6F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05250" y="1125450"/>
            <a:ext cx="7333500" cy="22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Font typeface="Fira Sans"/>
              <a:buNone/>
              <a:defRPr sz="6500" b="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Font typeface="Fira Sans"/>
              <a:buNone/>
              <a:defRPr sz="7000" b="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Font typeface="Fira Sans"/>
              <a:buNone/>
              <a:defRPr sz="7000" b="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Font typeface="Fira Sans"/>
              <a:buNone/>
              <a:defRPr sz="7000" b="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Font typeface="Fira Sans"/>
              <a:buNone/>
              <a:defRPr sz="7000" b="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Font typeface="Fira Sans"/>
              <a:buNone/>
              <a:defRPr sz="7000" b="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Font typeface="Fira Sans"/>
              <a:buNone/>
              <a:defRPr sz="7000" b="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Font typeface="Fira Sans"/>
              <a:buNone/>
              <a:defRPr sz="7000" b="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Font typeface="Fira Sans"/>
              <a:buNone/>
              <a:defRPr sz="7000" b="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0050" y="3293313"/>
            <a:ext cx="77439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None/>
              <a:defRPr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None/>
              <a:defRPr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None/>
              <a:defRPr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None/>
              <a:defRPr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None/>
              <a:defRPr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None/>
              <a:defRPr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None/>
              <a:defRPr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None/>
              <a:defRPr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None/>
              <a:defRPr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 txBox="1"/>
          <p:nvPr/>
        </p:nvSpPr>
        <p:spPr>
          <a:xfrm rot="-5400000">
            <a:off x="-498225" y="34519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16850+1964↓1516⦽2260⋂0◻3165⦰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28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8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28"/>
          <p:cNvSpPr/>
          <p:nvPr/>
        </p:nvSpPr>
        <p:spPr>
          <a:xfrm>
            <a:off x="8070225" y="1727425"/>
            <a:ext cx="1074000" cy="1074000"/>
          </a:xfrm>
          <a:prstGeom prst="flowChartSummingJunction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0" y="0"/>
            <a:ext cx="1520400" cy="152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8"/>
          <p:cNvSpPr/>
          <p:nvPr/>
        </p:nvSpPr>
        <p:spPr>
          <a:xfrm flipH="1">
            <a:off x="100" y="4263600"/>
            <a:ext cx="9144000" cy="87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1960◻749+€260⋂t-505⦰+9/P+316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52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86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2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87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10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02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45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87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4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0" y="-125"/>
            <a:ext cx="57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91610" y="1808200"/>
            <a:ext cx="3363900" cy="18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604550" y="3524025"/>
            <a:ext cx="34245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578671" y="957975"/>
            <a:ext cx="1257000" cy="11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7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65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1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60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8"/>
          <p:cNvSpPr>
            <a:spLocks noGrp="1"/>
          </p:cNvSpPr>
          <p:nvPr>
            <p:ph type="pic" sz="quarter" idx="13"/>
          </p:nvPr>
        </p:nvSpPr>
        <p:spPr>
          <a:xfrm>
            <a:off x="771525" y="1114425"/>
            <a:ext cx="1866900" cy="1932636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4"/>
          </p:nvPr>
        </p:nvSpPr>
        <p:spPr>
          <a:xfrm>
            <a:off x="2705100" y="1114425"/>
            <a:ext cx="1866900" cy="1932636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>
          <a:xfrm>
            <a:off x="4638675" y="1114425"/>
            <a:ext cx="1866900" cy="1932636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6"/>
          </p:nvPr>
        </p:nvSpPr>
        <p:spPr>
          <a:xfrm>
            <a:off x="6572250" y="1114425"/>
            <a:ext cx="1866900" cy="1932636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280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389671" y="1310254"/>
            <a:ext cx="2025977" cy="2029436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  <a:sp3d extrusionH="3810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bIns="2057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548801" y="1310254"/>
            <a:ext cx="2025977" cy="2029436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extrusionH="38100"/>
        </p:spPr>
        <p:txBody>
          <a:bodyPr bIns="2057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707932" y="1310254"/>
            <a:ext cx="2025977" cy="2029436"/>
          </a:xfrm>
          <a:prstGeom prst="rect">
            <a:avLst/>
          </a:prstGeom>
          <a:ln w="76200" cap="sq">
            <a:solidFill>
              <a:schemeClr val="bg1">
                <a:lumMod val="65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  <a:sp3d extrusionH="38100"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bIns="2057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6849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190750" y="200026"/>
            <a:ext cx="4762500" cy="41913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271838" y="627930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34133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50257" y="267471"/>
            <a:ext cx="8643486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0258" y="619463"/>
            <a:ext cx="864348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81863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49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619681" y="610041"/>
            <a:ext cx="81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6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3781238" y="2843791"/>
            <a:ext cx="727500" cy="742200"/>
          </a:xfrm>
          <a:prstGeom prst="plus">
            <a:avLst>
              <a:gd name="adj" fmla="val 363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3840025" y="1446700"/>
            <a:ext cx="639900" cy="63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90;p13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3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619681" y="610041"/>
            <a:ext cx="81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7200875" y="2450"/>
            <a:ext cx="1943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2"/>
          </p:nvPr>
        </p:nvSpPr>
        <p:spPr>
          <a:xfrm>
            <a:off x="443325" y="1350034"/>
            <a:ext cx="32625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665050" y="1611033"/>
            <a:ext cx="30408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3"/>
          </p:nvPr>
        </p:nvSpPr>
        <p:spPr>
          <a:xfrm>
            <a:off x="443325" y="2811834"/>
            <a:ext cx="32625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4"/>
          </p:nvPr>
        </p:nvSpPr>
        <p:spPr>
          <a:xfrm>
            <a:off x="665050" y="3072834"/>
            <a:ext cx="30408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5"/>
          </p:nvPr>
        </p:nvSpPr>
        <p:spPr>
          <a:xfrm>
            <a:off x="4622740" y="2096084"/>
            <a:ext cx="32625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6"/>
          </p:nvPr>
        </p:nvSpPr>
        <p:spPr>
          <a:xfrm>
            <a:off x="4622740" y="2357084"/>
            <a:ext cx="30408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7"/>
          </p:nvPr>
        </p:nvSpPr>
        <p:spPr>
          <a:xfrm>
            <a:off x="4622740" y="3548884"/>
            <a:ext cx="32625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4622740" y="3809884"/>
            <a:ext cx="30408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9" hasCustomPrompt="1"/>
          </p:nvPr>
        </p:nvSpPr>
        <p:spPr>
          <a:xfrm>
            <a:off x="3789475" y="1481950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3" hasCustomPrompt="1"/>
          </p:nvPr>
        </p:nvSpPr>
        <p:spPr>
          <a:xfrm>
            <a:off x="3796225" y="2223575"/>
            <a:ext cx="727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4" hasCustomPrompt="1"/>
          </p:nvPr>
        </p:nvSpPr>
        <p:spPr>
          <a:xfrm>
            <a:off x="3789475" y="2940275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5" hasCustomPrompt="1"/>
          </p:nvPr>
        </p:nvSpPr>
        <p:spPr>
          <a:xfrm>
            <a:off x="3789475" y="3680075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/>
          <p:nvPr/>
        </p:nvSpPr>
        <p:spPr>
          <a:xfrm>
            <a:off x="7785300" y="2121300"/>
            <a:ext cx="900900" cy="900900"/>
          </a:xfrm>
          <a:prstGeom prst="flowChartOr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16850+1964↓1516⦽2260⋂0◻3165⦰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619681" y="610041"/>
            <a:ext cx="81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 idx="2"/>
          </p:nvPr>
        </p:nvSpPr>
        <p:spPr>
          <a:xfrm>
            <a:off x="2301506" y="1919375"/>
            <a:ext cx="18489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2364206" y="2180375"/>
            <a:ext cx="1723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3"/>
          </p:nvPr>
        </p:nvSpPr>
        <p:spPr>
          <a:xfrm>
            <a:off x="4992006" y="1919375"/>
            <a:ext cx="18489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4"/>
          </p:nvPr>
        </p:nvSpPr>
        <p:spPr>
          <a:xfrm>
            <a:off x="5054706" y="2180375"/>
            <a:ext cx="1723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 idx="5"/>
          </p:nvPr>
        </p:nvSpPr>
        <p:spPr>
          <a:xfrm>
            <a:off x="2302306" y="3746605"/>
            <a:ext cx="18489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6"/>
          </p:nvPr>
        </p:nvSpPr>
        <p:spPr>
          <a:xfrm>
            <a:off x="2365006" y="4007605"/>
            <a:ext cx="1723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 idx="7"/>
          </p:nvPr>
        </p:nvSpPr>
        <p:spPr>
          <a:xfrm>
            <a:off x="4992806" y="3746605"/>
            <a:ext cx="18489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8"/>
          </p:nvPr>
        </p:nvSpPr>
        <p:spPr>
          <a:xfrm>
            <a:off x="5055506" y="4007605"/>
            <a:ext cx="1723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9" name="Google Shape;179;p19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9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9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1960◻749+€260⋂t-505⦰+9/P+316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4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4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4"/>
          <p:cNvSpPr/>
          <p:nvPr/>
        </p:nvSpPr>
        <p:spPr>
          <a:xfrm>
            <a:off x="239375" y="222300"/>
            <a:ext cx="4698900" cy="4698900"/>
          </a:xfrm>
          <a:prstGeom prst="flowChartO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7959175" y="0"/>
            <a:ext cx="118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4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16850+1964↓1516⦽2260⋂0◻3165⦰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 flipH="1">
            <a:off x="5062025" y="1844198"/>
            <a:ext cx="28080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4"/>
          <p:cNvSpPr txBox="1">
            <a:spLocks noGrp="1"/>
          </p:cNvSpPr>
          <p:nvPr>
            <p:ph type="body" idx="1"/>
          </p:nvPr>
        </p:nvSpPr>
        <p:spPr>
          <a:xfrm flipH="1">
            <a:off x="5061986" y="2307800"/>
            <a:ext cx="28080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/>
          <p:nvPr/>
        </p:nvSpPr>
        <p:spPr>
          <a:xfrm>
            <a:off x="60700" y="895400"/>
            <a:ext cx="3359400" cy="335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5896350" y="0"/>
            <a:ext cx="1184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1118369" y="1844199"/>
            <a:ext cx="28080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body" idx="1"/>
          </p:nvPr>
        </p:nvSpPr>
        <p:spPr>
          <a:xfrm>
            <a:off x="1118375" y="2307801"/>
            <a:ext cx="28080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57" name="Google Shape;257;p25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5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25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7t-50+1960◻3165⦰+9/P49+€260⋂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27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7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7"/>
          <p:cNvSpPr/>
          <p:nvPr/>
        </p:nvSpPr>
        <p:spPr>
          <a:xfrm flipH="1">
            <a:off x="8026925" y="0"/>
            <a:ext cx="1127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-13650" y="4270200"/>
            <a:ext cx="1009800" cy="873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/>
          <p:cNvSpPr/>
          <p:nvPr/>
        </p:nvSpPr>
        <p:spPr>
          <a:xfrm rot="-2700000">
            <a:off x="4786605" y="-65449"/>
            <a:ext cx="1652933" cy="1686025"/>
          </a:xfrm>
          <a:prstGeom prst="plus">
            <a:avLst>
              <a:gd name="adj" fmla="val 3630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7t-50+1960◻3165⦰+9/P49+€260⋂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6F6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9681" y="610041"/>
            <a:ext cx="819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72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5" r:id="rId6"/>
    <p:sldLayoutId id="2147483670" r:id="rId7"/>
    <p:sldLayoutId id="2147483671" r:id="rId8"/>
    <p:sldLayoutId id="2147483673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buClrTx/>
              <a:buFontTx/>
              <a:buNone/>
            </a:pPr>
            <a:endParaRPr lang="en-US" kern="12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buFontTx/>
              <a:buNone/>
            </a:pPr>
            <a:fld id="{BE7C872D-C668-4AF2-BCBD-16EDD74B9A2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  <a:buFontTx/>
                <a:buNone/>
              </a:pPr>
              <a:t>3/30/2023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buFontTx/>
              <a:buNone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buFontTx/>
              <a:buNone/>
            </a:pPr>
            <a:fld id="{50077754-EB69-4271-83F0-4EC2174974D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  <a:buFontTx/>
                <a:buNone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hlinkClick r:id="rId20"/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5041107"/>
            <a:ext cx="342900" cy="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8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7401146" y="1"/>
            <a:ext cx="1742700" cy="174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-3" y="4050700"/>
            <a:ext cx="1287000" cy="1113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ctrTitle"/>
          </p:nvPr>
        </p:nvSpPr>
        <p:spPr>
          <a:xfrm>
            <a:off x="294120" y="453451"/>
            <a:ext cx="73335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latin typeface="+mj-lt"/>
                <a:ea typeface="Roboto"/>
                <a:cs typeface="Roboto"/>
                <a:sym typeface="Roboto"/>
              </a:rPr>
              <a:t>BÁO CÁO MÔN MÃ NGUỒN MỞ</a:t>
            </a:r>
            <a:endParaRPr sz="3600" b="1" dirty="0">
              <a:latin typeface="+mj-lt"/>
              <a:ea typeface="Roboto"/>
              <a:cs typeface="Roboto"/>
              <a:sym typeface="Roboto"/>
            </a:endParaRPr>
          </a:p>
        </p:txBody>
      </p:sp>
      <p:cxnSp>
        <p:nvCxnSpPr>
          <p:cNvPr id="297" name="Google Shape;297;p33">
            <a:hlinkClick r:id="" action="ppaction://hlinkshowjump?jump=nextslide"/>
          </p:cNvPr>
          <p:cNvCxnSpPr/>
          <p:nvPr/>
        </p:nvCxnSpPr>
        <p:spPr>
          <a:xfrm>
            <a:off x="80335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3"/>
          <p:cNvSpPr/>
          <p:nvPr/>
        </p:nvSpPr>
        <p:spPr>
          <a:xfrm>
            <a:off x="7513196" y="4227550"/>
            <a:ext cx="759300" cy="759300"/>
          </a:xfrm>
          <a:prstGeom prst="mathMultiply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AutoShape 4" descr="Vector Logo] Trường Đại Học Tài Nguyên Và Môi Trường TPHCM - HCMUNRE -  Download Định Dạng EPS, SVG Cho AI, Corel » Hải Triề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964" y="34428"/>
            <a:ext cx="1676246" cy="1676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0375" y="1291936"/>
            <a:ext cx="7358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ĐỀ TÀI: </a:t>
            </a:r>
            <a:r>
              <a:rPr lang="en-US" sz="3000" dirty="0" err="1"/>
              <a:t>Xây</a:t>
            </a:r>
            <a:r>
              <a:rPr lang="en-US" sz="3000" dirty="0"/>
              <a:t> </a:t>
            </a:r>
            <a:r>
              <a:rPr lang="en-US" sz="3000" dirty="0" err="1"/>
              <a:t>dựng</a:t>
            </a:r>
            <a:r>
              <a:rPr lang="en-US" sz="3000" dirty="0"/>
              <a:t> website </a:t>
            </a:r>
            <a:r>
              <a:rPr lang="en-US" sz="3000" dirty="0" err="1"/>
              <a:t>bán</a:t>
            </a:r>
            <a:r>
              <a:rPr lang="en-US" sz="3000" dirty="0"/>
              <a:t> </a:t>
            </a:r>
            <a:r>
              <a:rPr lang="en-US" sz="3000" dirty="0" err="1" smtClean="0"/>
              <a:t>hàng</a:t>
            </a:r>
            <a:r>
              <a:rPr lang="en-US" sz="3000" dirty="0" smtClean="0"/>
              <a:t> </a:t>
            </a:r>
            <a:r>
              <a:rPr lang="en-US" sz="3000" dirty="0" err="1" smtClean="0"/>
              <a:t>thời</a:t>
            </a:r>
            <a:r>
              <a:rPr lang="en-US" sz="3000" dirty="0" smtClean="0"/>
              <a:t> </a:t>
            </a:r>
            <a:r>
              <a:rPr lang="en-US" sz="3000" dirty="0" err="1"/>
              <a:t>trang</a:t>
            </a:r>
            <a:r>
              <a:rPr lang="en-US" sz="3000" dirty="0"/>
              <a:t> </a:t>
            </a:r>
            <a:r>
              <a:rPr lang="en-US" sz="3000" dirty="0" err="1"/>
              <a:t>công</a:t>
            </a:r>
            <a:r>
              <a:rPr lang="en-US" sz="3000" dirty="0"/>
              <a:t> </a:t>
            </a:r>
            <a:r>
              <a:rPr lang="en-US" sz="3000" dirty="0" err="1"/>
              <a:t>sở</a:t>
            </a:r>
            <a:r>
              <a:rPr lang="en-US" sz="3000" dirty="0"/>
              <a:t> </a:t>
            </a:r>
            <a:r>
              <a:rPr lang="en-US" sz="3000" dirty="0" err="1"/>
              <a:t>dùng</a:t>
            </a:r>
            <a:r>
              <a:rPr lang="en-US" sz="3000" dirty="0"/>
              <a:t> Zen Cart</a:t>
            </a:r>
            <a:r>
              <a:rPr lang="en-US" sz="3000" dirty="0" smtClean="0"/>
              <a:t>™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3105150"/>
            <a:ext cx="2895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Tên</a:t>
            </a:r>
            <a:endParaRPr lang="en-US" dirty="0"/>
          </a:p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Thảo</a:t>
            </a:r>
            <a:r>
              <a:rPr lang="en-US" dirty="0" smtClean="0"/>
              <a:t> </a:t>
            </a:r>
            <a:r>
              <a:rPr lang="en-US" dirty="0" err="1" smtClean="0"/>
              <a:t>Quyên</a:t>
            </a:r>
            <a:endParaRPr lang="en-US" dirty="0" smtClean="0"/>
          </a:p>
          <a:p>
            <a:r>
              <a:rPr lang="en-US" dirty="0" err="1" smtClean="0"/>
              <a:t>Đổ</a:t>
            </a:r>
            <a:r>
              <a:rPr lang="en-US" dirty="0" smtClean="0"/>
              <a:t> </a:t>
            </a:r>
            <a:r>
              <a:rPr lang="en-US" dirty="0" err="1" smtClean="0"/>
              <a:t>Huỳnh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Trinh</a:t>
            </a:r>
          </a:p>
          <a:p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Đoan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endParaRPr lang="en-US" dirty="0" smtClean="0"/>
          </a:p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Hưng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3181350"/>
            <a:ext cx="2895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MSSV</a:t>
            </a:r>
          </a:p>
          <a:p>
            <a:r>
              <a:rPr lang="en-US" dirty="0" smtClean="0"/>
              <a:t>0950080137</a:t>
            </a:r>
          </a:p>
          <a:p>
            <a:r>
              <a:rPr lang="en-US" dirty="0" smtClean="0"/>
              <a:t>0950080149</a:t>
            </a:r>
          </a:p>
          <a:p>
            <a:r>
              <a:rPr lang="en-US" dirty="0" smtClean="0"/>
              <a:t>0950080148</a:t>
            </a:r>
          </a:p>
          <a:p>
            <a:r>
              <a:rPr lang="en-US" dirty="0" smtClean="0"/>
              <a:t>0950080122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4607208"/>
            <a:ext cx="3810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 smtClean="0"/>
              <a:t>TP.HCM, </a:t>
            </a:r>
            <a:r>
              <a:rPr lang="en-US" sz="1300" i="1" dirty="0" err="1" smtClean="0"/>
              <a:t>tháng</a:t>
            </a:r>
            <a:r>
              <a:rPr lang="en-US" sz="1300" i="1" dirty="0" smtClean="0"/>
              <a:t> 3 </a:t>
            </a:r>
            <a:r>
              <a:rPr lang="en-US" sz="1300" i="1" dirty="0" err="1" smtClean="0"/>
              <a:t>năm</a:t>
            </a:r>
            <a:r>
              <a:rPr lang="en-US" sz="1300" i="1" dirty="0" smtClean="0"/>
              <a:t> 2023</a:t>
            </a:r>
            <a:endParaRPr lang="en-US" sz="13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87500" y="1856170"/>
            <a:ext cx="4131734" cy="96180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 defTabSz="685783">
              <a:buClrTx/>
            </a:pPr>
            <a:r>
              <a:rPr lang="en-US" sz="5800" kern="1200" dirty="0" smtClean="0">
                <a:solidFill>
                  <a:srgbClr val="4F4F4F"/>
                </a:solidFill>
                <a:latin typeface="Bernard MT Condensed" panose="02050806060905020404" pitchFamily="18" charset="0"/>
                <a:ea typeface="+mn-ea"/>
                <a:cs typeface="+mn-cs"/>
              </a:rPr>
              <a:t>THANK YOU</a:t>
            </a:r>
            <a:endParaRPr lang="en-US" sz="5800" kern="1200" dirty="0">
              <a:solidFill>
                <a:srgbClr val="4F4F4F"/>
              </a:solidFill>
              <a:latin typeface="Bernard MT Condensed" panose="02050806060905020404" pitchFamily="18" charset="0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08585" y="2886331"/>
            <a:ext cx="1440180" cy="68580"/>
            <a:chOff x="4831644" y="3200400"/>
            <a:chExt cx="1920240" cy="91440"/>
          </a:xfrm>
        </p:grpSpPr>
        <p:sp>
          <p:nvSpPr>
            <p:cNvPr id="2" name="Rectangle 1"/>
            <p:cNvSpPr/>
            <p:nvPr/>
          </p:nvSpPr>
          <p:spPr>
            <a:xfrm>
              <a:off x="4831644" y="3200400"/>
              <a:ext cx="640080" cy="91440"/>
            </a:xfrm>
            <a:prstGeom prst="rect">
              <a:avLst/>
            </a:prstGeom>
            <a:solidFill>
              <a:srgbClr val="34738D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1724" y="3200400"/>
              <a:ext cx="640080" cy="91440"/>
            </a:xfrm>
            <a:prstGeom prst="rect">
              <a:avLst/>
            </a:prstGeom>
            <a:solidFill>
              <a:srgbClr val="189A8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1804" y="3200400"/>
              <a:ext cx="640080" cy="91440"/>
            </a:xfrm>
            <a:prstGeom prst="rect">
              <a:avLst/>
            </a:prstGeom>
            <a:solidFill>
              <a:srgbClr val="EF9D27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5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title" idx="14"/>
          </p:nvPr>
        </p:nvSpPr>
        <p:spPr>
          <a:xfrm>
            <a:off x="3789475" y="2940275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1" name="Google Shape;311;p35">
            <a:hlinkClick r:id="" action="ppaction://hlinkshowjump?jump=nextslide"/>
          </p:cNvPr>
          <p:cNvCxnSpPr/>
          <p:nvPr/>
        </p:nvCxnSpPr>
        <p:spPr>
          <a:xfrm>
            <a:off x="80309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35"/>
          <p:cNvSpPr txBox="1">
            <a:spLocks noGrp="1"/>
          </p:cNvSpPr>
          <p:nvPr>
            <p:ph type="title" idx="2"/>
          </p:nvPr>
        </p:nvSpPr>
        <p:spPr>
          <a:xfrm>
            <a:off x="443325" y="1350034"/>
            <a:ext cx="32625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/>
              <a:t>Khái</a:t>
            </a:r>
            <a:r>
              <a:rPr lang="en-US" sz="2400" dirty="0" smtClean="0"/>
              <a:t> </a:t>
            </a:r>
            <a:r>
              <a:rPr lang="en-US" sz="2400" dirty="0" err="1" smtClean="0"/>
              <a:t>quát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open source</a:t>
            </a:r>
            <a:endParaRPr sz="2400"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3"/>
          </p:nvPr>
        </p:nvSpPr>
        <p:spPr>
          <a:xfrm>
            <a:off x="457200" y="2952750"/>
            <a:ext cx="32625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zencart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website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hàng</a:t>
            </a:r>
            <a:endParaRPr sz="2400" dirty="0"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 idx="5"/>
          </p:nvPr>
        </p:nvSpPr>
        <p:spPr>
          <a:xfrm>
            <a:off x="4622740" y="2096084"/>
            <a:ext cx="32625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quan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Zencart</a:t>
            </a:r>
            <a:endParaRPr sz="2400"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 idx="7"/>
          </p:nvPr>
        </p:nvSpPr>
        <p:spPr>
          <a:xfrm>
            <a:off x="4622740" y="3548884"/>
            <a:ext cx="32625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luận</a:t>
            </a:r>
            <a:endParaRPr sz="2400"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9"/>
          </p:nvPr>
        </p:nvSpPr>
        <p:spPr>
          <a:xfrm>
            <a:off x="3789475" y="1481950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13"/>
          </p:nvPr>
        </p:nvSpPr>
        <p:spPr>
          <a:xfrm>
            <a:off x="3796225" y="2223575"/>
            <a:ext cx="727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 idx="15"/>
          </p:nvPr>
        </p:nvSpPr>
        <p:spPr>
          <a:xfrm>
            <a:off x="3789475" y="3680075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24" name="Google Shape;324;p35">
            <a:hlinkClick r:id="" action="ppaction://hlinkshowjump?jump=previousslide"/>
          </p:cNvPr>
          <p:cNvCxnSpPr/>
          <p:nvPr/>
        </p:nvCxnSpPr>
        <p:spPr>
          <a:xfrm rot="10800000">
            <a:off x="7086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>
            <a:off x="4553768" y="942154"/>
            <a:ext cx="1181025" cy="1186625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title" idx="2"/>
          </p:nvPr>
        </p:nvSpPr>
        <p:spPr>
          <a:xfrm>
            <a:off x="4578671" y="957975"/>
            <a:ext cx="1257000" cy="11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 l="36316" r="19183"/>
          <a:stretch/>
        </p:blipFill>
        <p:spPr>
          <a:xfrm>
            <a:off x="0" y="0"/>
            <a:ext cx="342899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5562600" y="1733550"/>
            <a:ext cx="3363900" cy="18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KHÁI QUÁT VỀ OPEN SOURCE</a:t>
            </a:r>
            <a:endParaRPr dirty="0"/>
          </a:p>
        </p:txBody>
      </p:sp>
      <p:cxnSp>
        <p:nvCxnSpPr>
          <p:cNvPr id="343" name="Google Shape;343;p37">
            <a:hlinkClick r:id="" action="ppaction://hlinkshowjump?jump=nextslide"/>
          </p:cNvPr>
          <p:cNvCxnSpPr/>
          <p:nvPr/>
        </p:nvCxnSpPr>
        <p:spPr>
          <a:xfrm>
            <a:off x="80309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37">
            <a:hlinkClick r:id="" action="ppaction://hlinkshowjump?jump=previousslide"/>
          </p:cNvPr>
          <p:cNvCxnSpPr/>
          <p:nvPr/>
        </p:nvCxnSpPr>
        <p:spPr>
          <a:xfrm rot="10800000">
            <a:off x="7086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p37"/>
          <p:cNvCxnSpPr/>
          <p:nvPr/>
        </p:nvCxnSpPr>
        <p:spPr>
          <a:xfrm rot="10800000">
            <a:off x="491250" y="2400"/>
            <a:ext cx="0" cy="514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37"/>
          <p:cNvCxnSpPr/>
          <p:nvPr/>
        </p:nvCxnSpPr>
        <p:spPr>
          <a:xfrm rot="10800000">
            <a:off x="-13350" y="543525"/>
            <a:ext cx="917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37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1960◻749+€260⋂t-505⦰+9/P+316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" name="Google Shape;384;p40">
            <a:hlinkClick r:id="" action="ppaction://hlinkshowjump?jump=nextslide"/>
          </p:cNvPr>
          <p:cNvCxnSpPr/>
          <p:nvPr/>
        </p:nvCxnSpPr>
        <p:spPr>
          <a:xfrm>
            <a:off x="80309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5" name="Google Shape;385;p40">
            <a:hlinkClick r:id="" action="ppaction://hlinkshowjump?jump=previousslide"/>
          </p:cNvPr>
          <p:cNvCxnSpPr/>
          <p:nvPr/>
        </p:nvCxnSpPr>
        <p:spPr>
          <a:xfrm rot="10800000">
            <a:off x="7086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6" name="Picture 2" descr="Adapting Open Source Software - Engineering at M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50" y="742950"/>
            <a:ext cx="2948950" cy="165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32" y="57150"/>
            <a:ext cx="2171568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0850" y="2876550"/>
            <a:ext cx="335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Google Shape;382;p40"/>
          <p:cNvSpPr txBox="1">
            <a:spLocks noGrp="1"/>
          </p:cNvSpPr>
          <p:nvPr>
            <p:ph type="body" idx="1"/>
          </p:nvPr>
        </p:nvSpPr>
        <p:spPr>
          <a:xfrm flipH="1">
            <a:off x="1092267" y="2647950"/>
            <a:ext cx="3098732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r>
              <a:rPr lang="en-US" sz="1800" dirty="0" err="1" smtClean="0">
                <a:solidFill>
                  <a:schemeClr val="dk1"/>
                </a:solidFill>
                <a:latin typeface="+mn-lt"/>
              </a:rPr>
              <a:t>Thuật</a:t>
            </a:r>
            <a:r>
              <a:rPr lang="en-US" sz="1800" dirty="0" smtClean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lt"/>
              </a:rPr>
              <a:t>ngữ</a:t>
            </a:r>
            <a:r>
              <a:rPr lang="en-US" sz="1800" dirty="0" smtClean="0">
                <a:solidFill>
                  <a:schemeClr val="dk1"/>
                </a:solidFill>
                <a:latin typeface="+mn-lt"/>
              </a:rPr>
              <a:t> Open Source </a:t>
            </a:r>
            <a:r>
              <a:rPr lang="vi-VN" sz="1800" dirty="0" smtClean="0">
                <a:solidFill>
                  <a:schemeClr val="dk1"/>
                </a:solidFill>
                <a:latin typeface="+mn-lt"/>
              </a:rPr>
              <a:t>đề </a:t>
            </a:r>
            <a:r>
              <a:rPr lang="vi-VN" sz="1800" dirty="0">
                <a:solidFill>
                  <a:schemeClr val="dk1"/>
                </a:solidFill>
                <a:latin typeface="+mn-lt"/>
              </a:rPr>
              <a:t>cập đến thứ mà mọi người có thể sửa đổi và chia sẻ vì thiết kế của nó có thể truy cập công khai.</a:t>
            </a:r>
            <a:endParaRPr sz="1800" dirty="0">
              <a:solidFill>
                <a:schemeClr val="dk1"/>
              </a:solidFill>
              <a:latin typeface="+mn-lt"/>
            </a:endParaRPr>
          </a:p>
        </p:txBody>
      </p:sp>
      <p:cxnSp>
        <p:nvCxnSpPr>
          <p:cNvPr id="7" name="Straight Arrow Connector 6"/>
          <p:cNvCxnSpPr>
            <a:stCxn id="1026" idx="3"/>
            <a:endCxn id="1027" idx="1"/>
          </p:cNvCxnSpPr>
          <p:nvPr/>
        </p:nvCxnSpPr>
        <p:spPr>
          <a:xfrm flipV="1">
            <a:off x="4062000" y="637381"/>
            <a:ext cx="2910432" cy="933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05" y="1733550"/>
            <a:ext cx="266099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>
            <a:stCxn id="1026" idx="3"/>
            <a:endCxn id="1028" idx="1"/>
          </p:cNvCxnSpPr>
          <p:nvPr/>
        </p:nvCxnSpPr>
        <p:spPr>
          <a:xfrm>
            <a:off x="4062000" y="1570911"/>
            <a:ext cx="2421005" cy="6912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45" y="3333750"/>
            <a:ext cx="2743200" cy="931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>
            <a:stCxn id="1026" idx="3"/>
            <a:endCxn id="1029" idx="1"/>
          </p:cNvCxnSpPr>
          <p:nvPr/>
        </p:nvCxnSpPr>
        <p:spPr>
          <a:xfrm>
            <a:off x="4062000" y="1570911"/>
            <a:ext cx="2324945" cy="22284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2"/>
          <p:cNvPicPr preferRelativeResize="0"/>
          <p:nvPr/>
        </p:nvPicPr>
        <p:blipFill rotWithShape="1">
          <a:blip r:embed="rId3">
            <a:alphaModFix/>
          </a:blip>
          <a:srcRect l="23360" r="9973"/>
          <a:stretch/>
        </p:blipFill>
        <p:spPr>
          <a:xfrm>
            <a:off x="5084700" y="465751"/>
            <a:ext cx="2808003" cy="421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457200" y="1657350"/>
            <a:ext cx="2514599" cy="16271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smtClean="0"/>
              <a:t>02. TỔNG QUAN VỀ ZENCART</a:t>
            </a:r>
            <a:endParaRPr sz="3800" dirty="0"/>
          </a:p>
        </p:txBody>
      </p:sp>
      <p:cxnSp>
        <p:nvCxnSpPr>
          <p:cNvPr id="403" name="Google Shape;403;p42">
            <a:hlinkClick r:id="" action="ppaction://hlinkshowjump?jump=nextslide"/>
          </p:cNvPr>
          <p:cNvCxnSpPr/>
          <p:nvPr/>
        </p:nvCxnSpPr>
        <p:spPr>
          <a:xfrm>
            <a:off x="80309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42">
            <a:hlinkClick r:id="" action="ppaction://hlinkshowjump?jump=previousslide"/>
          </p:cNvPr>
          <p:cNvCxnSpPr/>
          <p:nvPr/>
        </p:nvCxnSpPr>
        <p:spPr>
          <a:xfrm rot="10800000">
            <a:off x="7086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1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TỔNG QUAN VỀ ZENCART</a:t>
            </a:r>
            <a:endParaRPr dirty="0"/>
          </a:p>
        </p:txBody>
      </p:sp>
      <p:sp>
        <p:nvSpPr>
          <p:cNvPr id="412" name="Google Shape;412;p43"/>
          <p:cNvSpPr txBox="1">
            <a:spLocks noGrp="1"/>
          </p:cNvSpPr>
          <p:nvPr>
            <p:ph type="title" idx="2"/>
          </p:nvPr>
        </p:nvSpPr>
        <p:spPr>
          <a:xfrm>
            <a:off x="667608" y="1330578"/>
            <a:ext cx="2239192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KHÁI NIỆM ZENCART</a:t>
            </a:r>
            <a:endParaRPr dirty="0"/>
          </a:p>
        </p:txBody>
      </p:sp>
      <p:sp>
        <p:nvSpPr>
          <p:cNvPr id="413" name="Google Shape;413;p43"/>
          <p:cNvSpPr txBox="1">
            <a:spLocks noGrp="1"/>
          </p:cNvSpPr>
          <p:nvPr>
            <p:ph type="subTitle" idx="1"/>
          </p:nvPr>
        </p:nvSpPr>
        <p:spPr>
          <a:xfrm>
            <a:off x="608376" y="1733550"/>
            <a:ext cx="2154460" cy="25440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vi-VN" sz="1800" dirty="0"/>
              <a:t> Zen Cart là một ứng dụng mã nguồn mở (PHP/SQL), hoàn toàn miễn phí cho phép bạn thiết kế web bán hàng trực tuyến của mình một cách đơn giản.</a:t>
            </a:r>
            <a:endParaRPr sz="1800" dirty="0"/>
          </a:p>
        </p:txBody>
      </p:sp>
      <p:sp>
        <p:nvSpPr>
          <p:cNvPr id="414" name="Google Shape;414;p43"/>
          <p:cNvSpPr txBox="1">
            <a:spLocks noGrp="1"/>
          </p:cNvSpPr>
          <p:nvPr>
            <p:ph type="title" idx="3"/>
          </p:nvPr>
        </p:nvSpPr>
        <p:spPr>
          <a:xfrm>
            <a:off x="6104642" y="1352550"/>
            <a:ext cx="2170794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TÍNH NĂNG CHÍNH</a:t>
            </a:r>
            <a:endParaRPr dirty="0"/>
          </a:p>
        </p:txBody>
      </p:sp>
      <p:sp>
        <p:nvSpPr>
          <p:cNvPr id="415" name="Google Shape;415;p43"/>
          <p:cNvSpPr txBox="1">
            <a:spLocks noGrp="1"/>
          </p:cNvSpPr>
          <p:nvPr>
            <p:ph type="subTitle" idx="4"/>
          </p:nvPr>
        </p:nvSpPr>
        <p:spPr>
          <a:xfrm>
            <a:off x="6096000" y="1657350"/>
            <a:ext cx="2895600" cy="20176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Tx/>
              <a:buChar char="-"/>
            </a:pPr>
            <a:r>
              <a:rPr lang="vi-VN" sz="1800" dirty="0" smtClean="0"/>
              <a:t>Chức </a:t>
            </a:r>
            <a:r>
              <a:rPr lang="vi-VN" sz="1800" dirty="0"/>
              <a:t>năng tổng </a:t>
            </a:r>
            <a:r>
              <a:rPr lang="vi-VN" sz="1800" dirty="0" smtClean="0"/>
              <a:t>quan</a:t>
            </a:r>
            <a:endParaRPr lang="en-US" sz="1800" dirty="0" smtClean="0"/>
          </a:p>
          <a:p>
            <a:pPr marL="285750" lvl="0" indent="-285750" algn="l">
              <a:buFontTx/>
              <a:buChar char="-"/>
            </a:pPr>
            <a:r>
              <a:rPr lang="en-US" sz="1800" dirty="0" err="1" smtClean="0"/>
              <a:t>Danh</a:t>
            </a:r>
            <a:r>
              <a:rPr lang="en-US" sz="1800" dirty="0" smtClean="0"/>
              <a:t> </a:t>
            </a:r>
            <a:r>
              <a:rPr lang="en-US" sz="1800" dirty="0" err="1" smtClean="0"/>
              <a:t>mục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sản</a:t>
            </a:r>
            <a:r>
              <a:rPr lang="en-US" sz="1800" dirty="0" smtClean="0"/>
              <a:t> </a:t>
            </a:r>
            <a:r>
              <a:rPr lang="en-US" sz="1800" dirty="0" err="1" smtClean="0"/>
              <a:t>phẩm</a:t>
            </a:r>
            <a:endParaRPr lang="en-US" sz="1800" dirty="0" smtClean="0"/>
          </a:p>
          <a:p>
            <a:pPr marL="285750" lvl="0" indent="-285750" algn="l">
              <a:buFontTx/>
              <a:buChar char="-"/>
            </a:pPr>
            <a:r>
              <a:rPr lang="en-US" sz="1800" dirty="0" err="1" smtClean="0"/>
              <a:t>Giảm</a:t>
            </a:r>
            <a:r>
              <a:rPr lang="en-US" sz="1800" dirty="0" smtClean="0"/>
              <a:t> </a:t>
            </a:r>
            <a:r>
              <a:rPr lang="en-US" sz="1800" dirty="0" err="1" smtClean="0"/>
              <a:t>giá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khuyến</a:t>
            </a:r>
            <a:r>
              <a:rPr lang="en-US" sz="1800" dirty="0" smtClean="0"/>
              <a:t> </a:t>
            </a:r>
            <a:r>
              <a:rPr lang="en-US" sz="1800" dirty="0" err="1" smtClean="0"/>
              <a:t>mãi</a:t>
            </a:r>
            <a:endParaRPr lang="en-US" sz="1800" dirty="0" smtClean="0"/>
          </a:p>
          <a:p>
            <a:pPr marL="285750" lvl="0" indent="-285750" algn="l">
              <a:buFontTx/>
              <a:buChar char="-"/>
            </a:pPr>
            <a:r>
              <a:rPr lang="en-US" sz="1800" dirty="0" err="1" smtClean="0"/>
              <a:t>Liên</a:t>
            </a:r>
            <a:r>
              <a:rPr lang="en-US" sz="1800" dirty="0" smtClean="0"/>
              <a:t> </a:t>
            </a: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khách</a:t>
            </a:r>
            <a:r>
              <a:rPr lang="en-US" sz="1800" dirty="0" smtClean="0"/>
              <a:t> </a:t>
            </a:r>
            <a:r>
              <a:rPr lang="en-US" sz="1800" dirty="0" err="1" smtClean="0"/>
              <a:t>hàng</a:t>
            </a:r>
            <a:endParaRPr lang="en-US" sz="1800" dirty="0" smtClean="0"/>
          </a:p>
          <a:p>
            <a:pPr marL="285750" lvl="0" indent="-285750" algn="l">
              <a:buFontTx/>
              <a:buChar char="-"/>
            </a:pPr>
            <a:r>
              <a:rPr lang="en-US" sz="1800" dirty="0" err="1" smtClean="0"/>
              <a:t>Tùy</a:t>
            </a:r>
            <a:r>
              <a:rPr lang="en-US" sz="1800" dirty="0" smtClean="0"/>
              <a:t> </a:t>
            </a:r>
            <a:r>
              <a:rPr lang="en-US" sz="1800" dirty="0" err="1" smtClean="0"/>
              <a:t>biến</a:t>
            </a:r>
            <a:r>
              <a:rPr lang="en-US" sz="1800" dirty="0" smtClean="0"/>
              <a:t> </a:t>
            </a:r>
            <a:r>
              <a:rPr lang="en-US" sz="1800" dirty="0" err="1" smtClean="0"/>
              <a:t>giao</a:t>
            </a:r>
            <a:r>
              <a:rPr lang="en-US" sz="1800" dirty="0" smtClean="0"/>
              <a:t> </a:t>
            </a:r>
            <a:r>
              <a:rPr lang="en-US" sz="1800" dirty="0" err="1" smtClean="0"/>
              <a:t>diện</a:t>
            </a:r>
            <a:endParaRPr lang="en-US" sz="1800" dirty="0" smtClean="0"/>
          </a:p>
          <a:p>
            <a:pPr marL="285750" lvl="0" indent="-285750" algn="l">
              <a:buFontTx/>
              <a:buChar char="-"/>
            </a:pPr>
            <a:r>
              <a:rPr lang="en-US" sz="1800" dirty="0" err="1" smtClean="0"/>
              <a:t>Công</a:t>
            </a:r>
            <a:r>
              <a:rPr lang="en-US" sz="1800" dirty="0" smtClean="0"/>
              <a:t> </a:t>
            </a:r>
            <a:r>
              <a:rPr lang="en-US" sz="1800" dirty="0" err="1" smtClean="0"/>
              <a:t>cụ</a:t>
            </a:r>
            <a:r>
              <a:rPr lang="en-US" sz="1800" dirty="0" smtClean="0"/>
              <a:t> </a:t>
            </a:r>
            <a:r>
              <a:rPr lang="en-US" sz="1800" dirty="0" err="1" smtClean="0"/>
              <a:t>quản</a:t>
            </a:r>
            <a:r>
              <a:rPr lang="en-US" sz="1800" dirty="0" smtClean="0"/>
              <a:t> </a:t>
            </a:r>
            <a:r>
              <a:rPr lang="en-US" sz="1800" dirty="0" err="1" smtClean="0"/>
              <a:t>trị</a:t>
            </a:r>
            <a:r>
              <a:rPr lang="en-US" sz="1800" dirty="0" smtClean="0"/>
              <a:t> </a:t>
            </a:r>
            <a:r>
              <a:rPr lang="en-US" sz="1800" dirty="0" err="1" smtClean="0"/>
              <a:t>mạnh</a:t>
            </a:r>
            <a:endParaRPr lang="en-US" sz="1800" dirty="0" smtClean="0"/>
          </a:p>
          <a:p>
            <a:pPr marL="285750" lvl="0" indent="-285750" algn="l">
              <a:buFontTx/>
              <a:buChar char="-"/>
            </a:pPr>
            <a:r>
              <a:rPr lang="en-US" sz="1800" dirty="0" err="1" smtClean="0"/>
              <a:t>Dễ</a:t>
            </a:r>
            <a:r>
              <a:rPr lang="en-US" sz="1800" dirty="0" smtClean="0"/>
              <a:t> </a:t>
            </a:r>
            <a:r>
              <a:rPr lang="en-US" sz="1800" dirty="0" err="1" smtClean="0"/>
              <a:t>dàng</a:t>
            </a:r>
            <a:r>
              <a:rPr lang="en-US" sz="1800" dirty="0" smtClean="0"/>
              <a:t> </a:t>
            </a:r>
            <a:r>
              <a:rPr lang="en-US" sz="1800" dirty="0" err="1" smtClean="0"/>
              <a:t>cài</a:t>
            </a:r>
            <a:r>
              <a:rPr lang="en-US" sz="1800" dirty="0" smtClean="0"/>
              <a:t> </a:t>
            </a:r>
            <a:r>
              <a:rPr lang="en-US" sz="1800" dirty="0" err="1" smtClean="0"/>
              <a:t>đặt</a:t>
            </a:r>
            <a:endParaRPr lang="en-US" sz="1800" dirty="0" smtClean="0"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 idx="7"/>
          </p:nvPr>
        </p:nvSpPr>
        <p:spPr>
          <a:xfrm>
            <a:off x="2552472" y="2343150"/>
            <a:ext cx="37338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TẠI SAO NÊN CHỌN ZENCART ĐỂ XÂY DỰNG TRANG WEB</a:t>
            </a:r>
            <a:endParaRPr dirty="0"/>
          </a:p>
        </p:txBody>
      </p:sp>
      <p:cxnSp>
        <p:nvCxnSpPr>
          <p:cNvPr id="439" name="Google Shape;439;p43">
            <a:hlinkClick r:id="" action="ppaction://hlinkshowjump?jump=nextslide"/>
          </p:cNvPr>
          <p:cNvCxnSpPr/>
          <p:nvPr/>
        </p:nvCxnSpPr>
        <p:spPr>
          <a:xfrm>
            <a:off x="80309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43">
            <a:hlinkClick r:id="" action="ppaction://hlinkshowjump?jump=previousslide"/>
          </p:cNvPr>
          <p:cNvCxnSpPr/>
          <p:nvPr/>
        </p:nvCxnSpPr>
        <p:spPr>
          <a:xfrm rot="10800000">
            <a:off x="7086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" name="Google Shape;10717;p82"/>
          <p:cNvGrpSpPr/>
          <p:nvPr/>
        </p:nvGrpSpPr>
        <p:grpSpPr>
          <a:xfrm>
            <a:off x="1371600" y="819150"/>
            <a:ext cx="314006" cy="359154"/>
            <a:chOff x="-47509225" y="1974175"/>
            <a:chExt cx="263075" cy="300900"/>
          </a:xfrm>
        </p:grpSpPr>
        <p:sp>
          <p:nvSpPr>
            <p:cNvPr id="35" name="Google Shape;10718;p82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19;p82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20;p82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721;p82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722;p82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24960"/>
            <a:ext cx="354013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Google Shape;9244;p78"/>
          <p:cNvGrpSpPr/>
          <p:nvPr/>
        </p:nvGrpSpPr>
        <p:grpSpPr>
          <a:xfrm>
            <a:off x="4180225" y="1809750"/>
            <a:ext cx="301161" cy="339535"/>
            <a:chOff x="3299850" y="238575"/>
            <a:chExt cx="427725" cy="482225"/>
          </a:xfrm>
        </p:grpSpPr>
        <p:sp>
          <p:nvSpPr>
            <p:cNvPr id="43" name="Google Shape;9245;p78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9246;p78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9247;p78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9248;p78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9249;p78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052" name="Picture 4" descr="File:ZenCart Logo.pn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282" y="616503"/>
            <a:ext cx="3028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0400" y="302895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, </a:t>
            </a:r>
            <a:r>
              <a:rPr lang="en-US" dirty="0" err="1" smtClean="0"/>
              <a:t>chiết</a:t>
            </a:r>
            <a:r>
              <a:rPr lang="en-US" dirty="0" smtClean="0"/>
              <a:t> </a:t>
            </a:r>
            <a:r>
              <a:rPr lang="en-US" dirty="0" err="1" smtClean="0"/>
              <a:t>khấu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KM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Module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3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6"/>
          <p:cNvSpPr txBox="1">
            <a:spLocks noGrp="1"/>
          </p:cNvSpPr>
          <p:nvPr>
            <p:ph type="title"/>
          </p:nvPr>
        </p:nvSpPr>
        <p:spPr>
          <a:xfrm>
            <a:off x="539311" y="0"/>
            <a:ext cx="81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CÁCH CÀI ĐẶT ZENCART</a:t>
            </a:r>
            <a:endParaRPr dirty="0"/>
          </a:p>
        </p:txBody>
      </p:sp>
      <p:cxnSp>
        <p:nvCxnSpPr>
          <p:cNvPr id="756" name="Google Shape;756;p56">
            <a:hlinkClick r:id="" action="ppaction://hlinkshowjump?jump=nextslide"/>
          </p:cNvPr>
          <p:cNvCxnSpPr/>
          <p:nvPr/>
        </p:nvCxnSpPr>
        <p:spPr>
          <a:xfrm>
            <a:off x="80309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7" name="Google Shape;757;p56">
            <a:hlinkClick r:id="" action="ppaction://hlinkshowjump?jump=previousslide"/>
          </p:cNvPr>
          <p:cNvCxnSpPr/>
          <p:nvPr/>
        </p:nvCxnSpPr>
        <p:spPr>
          <a:xfrm rot="10800000">
            <a:off x="7086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8" name="Google Shape;758;p56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1⦽6850+1226⦰↓10⋂5169640◻3165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7" y="590550"/>
            <a:ext cx="4351343" cy="3810000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90550"/>
            <a:ext cx="4038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6"/>
          <p:cNvSpPr txBox="1">
            <a:spLocks noGrp="1"/>
          </p:cNvSpPr>
          <p:nvPr>
            <p:ph type="title"/>
          </p:nvPr>
        </p:nvSpPr>
        <p:spPr>
          <a:xfrm>
            <a:off x="539311" y="0"/>
            <a:ext cx="81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CÁCH CÀI ĐẶT ZENCART</a:t>
            </a:r>
            <a:endParaRPr dirty="0"/>
          </a:p>
        </p:txBody>
      </p:sp>
      <p:cxnSp>
        <p:nvCxnSpPr>
          <p:cNvPr id="756" name="Google Shape;756;p56">
            <a:hlinkClick r:id="" action="ppaction://hlinkshowjump?jump=nextslide"/>
          </p:cNvPr>
          <p:cNvCxnSpPr/>
          <p:nvPr/>
        </p:nvCxnSpPr>
        <p:spPr>
          <a:xfrm>
            <a:off x="80309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7" name="Google Shape;757;p56">
            <a:hlinkClick r:id="" action="ppaction://hlinkshowjump?jump=previousslide"/>
          </p:cNvPr>
          <p:cNvCxnSpPr/>
          <p:nvPr/>
        </p:nvCxnSpPr>
        <p:spPr>
          <a:xfrm rot="10800000">
            <a:off x="7086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8" name="Google Shape;758;p56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700"/>
              <a:t>1⦽6850+1226⦰↓10⋂5169640◻3165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75" y="514350"/>
            <a:ext cx="673432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75" y="3321627"/>
            <a:ext cx="6203950" cy="15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386016"/>
            <a:ext cx="1807800" cy="143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50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8"/>
          <p:cNvSpPr txBox="1">
            <a:spLocks noGrp="1"/>
          </p:cNvSpPr>
          <p:nvPr>
            <p:ph type="title"/>
          </p:nvPr>
        </p:nvSpPr>
        <p:spPr>
          <a:xfrm>
            <a:off x="619681" y="610041"/>
            <a:ext cx="81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04. KẾT LUẬN</a:t>
            </a:r>
            <a:endParaRPr dirty="0"/>
          </a:p>
        </p:txBody>
      </p:sp>
      <p:grpSp>
        <p:nvGrpSpPr>
          <p:cNvPr id="779" name="Google Shape;779;p58"/>
          <p:cNvGrpSpPr/>
          <p:nvPr/>
        </p:nvGrpSpPr>
        <p:grpSpPr>
          <a:xfrm>
            <a:off x="926002" y="931258"/>
            <a:ext cx="4058571" cy="4058571"/>
            <a:chOff x="5080188" y="927900"/>
            <a:chExt cx="961200" cy="961200"/>
          </a:xfrm>
        </p:grpSpPr>
        <p:sp>
          <p:nvSpPr>
            <p:cNvPr id="780" name="Google Shape;780;p58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8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8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8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8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8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58"/>
          <p:cNvSpPr/>
          <p:nvPr/>
        </p:nvSpPr>
        <p:spPr>
          <a:xfrm rot="2700000">
            <a:off x="2485794" y="2481093"/>
            <a:ext cx="938896" cy="958837"/>
          </a:xfrm>
          <a:prstGeom prst="plus">
            <a:avLst>
              <a:gd name="adj" fmla="val 3630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8"/>
          <p:cNvSpPr txBox="1">
            <a:spLocks noGrp="1"/>
          </p:cNvSpPr>
          <p:nvPr>
            <p:ph type="title" idx="4294967295"/>
          </p:nvPr>
        </p:nvSpPr>
        <p:spPr>
          <a:xfrm flipH="1">
            <a:off x="5663808" y="969572"/>
            <a:ext cx="2184791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NHỮNG ĐIỀU ĐÃ LÀM ĐƯỢC</a:t>
            </a:r>
            <a:endParaRPr sz="1600" dirty="0"/>
          </a:p>
        </p:txBody>
      </p:sp>
      <p:sp>
        <p:nvSpPr>
          <p:cNvPr id="789" name="Google Shape;789;p58"/>
          <p:cNvSpPr txBox="1">
            <a:spLocks noGrp="1"/>
          </p:cNvSpPr>
          <p:nvPr>
            <p:ph type="title" idx="4294967295"/>
          </p:nvPr>
        </p:nvSpPr>
        <p:spPr>
          <a:xfrm flipH="1">
            <a:off x="5714999" y="2098081"/>
            <a:ext cx="2036475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NHỮNG ĐIỀU CHƯA LÀM ĐƯỢC</a:t>
            </a:r>
            <a:endParaRPr sz="1600" dirty="0"/>
          </a:p>
        </p:txBody>
      </p:sp>
      <p:sp>
        <p:nvSpPr>
          <p:cNvPr id="791" name="Google Shape;791;p58"/>
          <p:cNvSpPr txBox="1">
            <a:spLocks noGrp="1"/>
          </p:cNvSpPr>
          <p:nvPr>
            <p:ph type="title" idx="4294967295"/>
          </p:nvPr>
        </p:nvSpPr>
        <p:spPr>
          <a:xfrm flipH="1">
            <a:off x="5791200" y="3294262"/>
            <a:ext cx="1643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HƯỚNG PHÁT TRIỂN</a:t>
            </a:r>
            <a:endParaRPr sz="1600" dirty="0"/>
          </a:p>
        </p:txBody>
      </p:sp>
      <p:sp>
        <p:nvSpPr>
          <p:cNvPr id="793" name="Google Shape;793;p58"/>
          <p:cNvSpPr/>
          <p:nvPr/>
        </p:nvSpPr>
        <p:spPr>
          <a:xfrm rot="2700000">
            <a:off x="5157182" y="3258258"/>
            <a:ext cx="376746" cy="384383"/>
          </a:xfrm>
          <a:prstGeom prst="plus">
            <a:avLst>
              <a:gd name="adj" fmla="val 3630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8"/>
          <p:cNvSpPr/>
          <p:nvPr/>
        </p:nvSpPr>
        <p:spPr>
          <a:xfrm rot="2700000">
            <a:off x="5065299" y="1008168"/>
            <a:ext cx="376746" cy="384383"/>
          </a:xfrm>
          <a:prstGeom prst="plus">
            <a:avLst>
              <a:gd name="adj" fmla="val 363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8"/>
          <p:cNvSpPr/>
          <p:nvPr/>
        </p:nvSpPr>
        <p:spPr>
          <a:xfrm rot="2700000">
            <a:off x="5108597" y="2074490"/>
            <a:ext cx="376746" cy="384383"/>
          </a:xfrm>
          <a:prstGeom prst="plus">
            <a:avLst>
              <a:gd name="adj" fmla="val 3630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8"/>
          <p:cNvSpPr/>
          <p:nvPr/>
        </p:nvSpPr>
        <p:spPr>
          <a:xfrm>
            <a:off x="7751475" y="0"/>
            <a:ext cx="1401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8"/>
          <p:cNvSpPr/>
          <p:nvPr/>
        </p:nvSpPr>
        <p:spPr>
          <a:xfrm>
            <a:off x="8031675" y="2539788"/>
            <a:ext cx="841500" cy="841500"/>
          </a:xfrm>
          <a:prstGeom prst="flowChartSummingJunct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8" name="Google Shape;798;p58">
            <a:hlinkClick r:id="" action="ppaction://hlinkshowjump?jump=nextslide"/>
          </p:cNvPr>
          <p:cNvCxnSpPr/>
          <p:nvPr/>
        </p:nvCxnSpPr>
        <p:spPr>
          <a:xfrm>
            <a:off x="80309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9" name="Google Shape;799;p58">
            <a:hlinkClick r:id="" action="ppaction://hlinkshowjump?jump=previousslide"/>
          </p:cNvPr>
          <p:cNvCxnSpPr/>
          <p:nvPr/>
        </p:nvCxnSpPr>
        <p:spPr>
          <a:xfrm rot="10800000">
            <a:off x="708650" y="4607208"/>
            <a:ext cx="40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0" name="Google Shape;800;p58"/>
          <p:cNvSpPr txBox="1"/>
          <p:nvPr/>
        </p:nvSpPr>
        <p:spPr>
          <a:xfrm rot="-5400000">
            <a:off x="-498225" y="3680525"/>
            <a:ext cx="171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7t-50+1960◻3165⦰+9/P49+€260⋂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pen Source Lab Pitch Deck by Slidesgo">
  <a:themeElements>
    <a:clrScheme name="Simple Light">
      <a:dk1>
        <a:srgbClr val="000000"/>
      </a:dk1>
      <a:lt1>
        <a:srgbClr val="FFFFFF"/>
      </a:lt1>
      <a:dk2>
        <a:srgbClr val="F6F6F6"/>
      </a:dk2>
      <a:lt2>
        <a:srgbClr val="F4CCD8"/>
      </a:lt2>
      <a:accent1>
        <a:srgbClr val="6DCA44"/>
      </a:accent1>
      <a:accent2>
        <a:srgbClr val="CEE8E9"/>
      </a:accent2>
      <a:accent3>
        <a:srgbClr val="E66C38"/>
      </a:accent3>
      <a:accent4>
        <a:srgbClr val="F4CCD8"/>
      </a:accent4>
      <a:accent5>
        <a:srgbClr val="6DCA44"/>
      </a:accent5>
      <a:accent6>
        <a:srgbClr val="CEE8E9"/>
      </a:accent6>
      <a:hlink>
        <a:srgbClr val="F4CC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292</Words>
  <Application>Microsoft Office PowerPoint</Application>
  <PresentationFormat>On-screen Show (16:9)</PresentationFormat>
  <Paragraphs>54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Bernard MT Condensed</vt:lpstr>
      <vt:lpstr>Calibri</vt:lpstr>
      <vt:lpstr>Roboto</vt:lpstr>
      <vt:lpstr>Lato Light</vt:lpstr>
      <vt:lpstr>Lato</vt:lpstr>
      <vt:lpstr>Fira Sans</vt:lpstr>
      <vt:lpstr>Calibri Light</vt:lpstr>
      <vt:lpstr>Open Source Lab Pitch Deck by Slidesgo</vt:lpstr>
      <vt:lpstr>Office Theme</vt:lpstr>
      <vt:lpstr>BÁO CÁO MÔN MÃ NGUỒN MỞ</vt:lpstr>
      <vt:lpstr>03</vt:lpstr>
      <vt:lpstr>01</vt:lpstr>
      <vt:lpstr>PowerPoint Presentation</vt:lpstr>
      <vt:lpstr>02. TỔNG QUAN VỀ ZENCART</vt:lpstr>
      <vt:lpstr>TỔNG QUAN VỀ ZENCART</vt:lpstr>
      <vt:lpstr>CÁCH CÀI ĐẶT ZENCART</vt:lpstr>
      <vt:lpstr>CÁCH CÀI ĐẶT ZENCART</vt:lpstr>
      <vt:lpstr>04. KẾT LUẬN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MÔN MÃ NGUỒN MỞ</dc:title>
  <cp:lastModifiedBy>ASUS</cp:lastModifiedBy>
  <cp:revision>17</cp:revision>
  <dcterms:modified xsi:type="dcterms:W3CDTF">2023-03-30T08:35:36Z</dcterms:modified>
</cp:coreProperties>
</file>